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0" r:id="rId3"/>
    <p:sldId id="287" r:id="rId4"/>
    <p:sldId id="288" r:id="rId5"/>
    <p:sldId id="289" r:id="rId6"/>
    <p:sldId id="292" r:id="rId7"/>
    <p:sldId id="290" r:id="rId8"/>
    <p:sldId id="291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1CE"/>
    <a:srgbClr val="D2A000"/>
    <a:srgbClr val="FF3300"/>
    <a:srgbClr val="282A29"/>
    <a:srgbClr val="A42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9"/>
    <p:restoredTop sz="77791" autoAdjust="0"/>
  </p:normalViewPr>
  <p:slideViewPr>
    <p:cSldViewPr snapToGrid="0" snapToObjects="1">
      <p:cViewPr varScale="1">
        <p:scale>
          <a:sx n="88" d="100"/>
          <a:sy n="88" d="100"/>
        </p:scale>
        <p:origin x="97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44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139A-3BA4-4047-9C9B-8B82723418FA}" type="datetimeFigureOut">
              <a:rPr lang="fr-FR" smtClean="0"/>
              <a:t>06/10/2019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4213-D2F0-4E4D-A2AB-CBD31C6D3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08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42BD7-7E52-174C-9F11-171B90F2FF35}" type="datetimeFigureOut">
              <a:rPr lang="fr-FR" smtClean="0"/>
              <a:t>06/10/2019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F59DF-71C3-2544-B1F1-3F26AFA16F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6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– 15 min </a:t>
            </a:r>
          </a:p>
          <a:p>
            <a:r>
              <a:rPr lang="fr-FR" dirty="0"/>
              <a:t>10 – 15 min </a:t>
            </a:r>
            <a:r>
              <a:rPr lang="fr-FR" dirty="0" err="1"/>
              <a:t>demonstration</a:t>
            </a:r>
            <a:r>
              <a:rPr lang="fr-FR" dirty="0"/>
              <a:t> </a:t>
            </a:r>
          </a:p>
          <a:p>
            <a:r>
              <a:rPr lang="fr-FR" dirty="0"/>
              <a:t>Objective: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Understand</a:t>
            </a:r>
            <a:r>
              <a:rPr lang="fr-FR" dirty="0"/>
              <a:t> concepts/</a:t>
            </a:r>
            <a:r>
              <a:rPr lang="fr-FR" dirty="0" err="1"/>
              <a:t>principles</a:t>
            </a:r>
            <a:r>
              <a:rPr lang="fr-FR" dirty="0"/>
              <a:t> </a:t>
            </a:r>
          </a:p>
          <a:p>
            <a:pPr marL="171450" indent="-171450">
              <a:buFontTx/>
              <a:buChar char="-"/>
            </a:pPr>
            <a:r>
              <a:rPr lang="fr-FR" dirty="0"/>
              <a:t>How to use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developer</a:t>
            </a:r>
            <a:r>
              <a:rPr lang="fr-FR" dirty="0"/>
              <a:t>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Not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 Docker expert at the end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Who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container/docker .? Able to </a:t>
            </a:r>
            <a:r>
              <a:rPr lang="fr-FR" dirty="0" err="1"/>
              <a:t>describe</a:t>
            </a:r>
            <a:r>
              <a:rPr lang="fr-FR" dirty="0"/>
              <a:t> a container/image ?</a:t>
            </a:r>
          </a:p>
          <a:p>
            <a:pPr marL="0" indent="0">
              <a:buFontTx/>
              <a:buNone/>
            </a:pP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use Docker ? For </a:t>
            </a:r>
            <a:r>
              <a:rPr lang="fr-FR" dirty="0" err="1"/>
              <a:t>what</a:t>
            </a:r>
            <a:r>
              <a:rPr lang="fr-FR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8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 err="1"/>
              <a:t>Isolated</a:t>
            </a:r>
            <a:r>
              <a:rPr lang="fr-FR" dirty="0"/>
              <a:t> </a:t>
            </a:r>
            <a:r>
              <a:rPr lang="fr-FR" dirty="0" err="1"/>
              <a:t>workspace</a:t>
            </a:r>
            <a:r>
              <a:rPr lang="fr-FR" dirty="0"/>
              <a:t> :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each</a:t>
            </a:r>
            <a:r>
              <a:rPr lang="fr-FR" dirty="0"/>
              <a:t> application has </a:t>
            </a:r>
            <a:r>
              <a:rPr lang="fr-FR" dirty="0" err="1"/>
              <a:t>everything</a:t>
            </a:r>
            <a:r>
              <a:rPr lang="fr-FR" dirty="0"/>
              <a:t> to run on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workspace</a:t>
            </a:r>
            <a:r>
              <a:rPr lang="fr-FR" dirty="0"/>
              <a:t> : a middleware and the application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Container </a:t>
            </a:r>
            <a:r>
              <a:rPr lang="fr-FR" dirty="0" err="1"/>
              <a:t>is</a:t>
            </a:r>
            <a:r>
              <a:rPr lang="fr-FR" dirty="0"/>
              <a:t> immutable: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r>
              <a:rPr lang="fr-FR" dirty="0"/>
              <a:t> once </a:t>
            </a:r>
            <a:r>
              <a:rPr lang="fr-FR" dirty="0" err="1"/>
              <a:t>created</a:t>
            </a:r>
            <a:r>
              <a:rPr lang="fr-FR" dirty="0"/>
              <a:t>.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usefull</a:t>
            </a:r>
            <a:r>
              <a:rPr lang="fr-FR" dirty="0"/>
              <a:t> for </a:t>
            </a:r>
            <a:r>
              <a:rPr lang="fr-FR" dirty="0" err="1"/>
              <a:t>deployment</a:t>
            </a:r>
            <a:r>
              <a:rPr lang="fr-FR" dirty="0"/>
              <a:t>.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Container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disposable</a:t>
            </a:r>
            <a:r>
              <a:rPr lang="fr-FR" dirty="0"/>
              <a:t>:</a:t>
            </a:r>
          </a:p>
          <a:p>
            <a:pPr marL="0" indent="0">
              <a:buFontTx/>
              <a:buNone/>
            </a:pPr>
            <a:r>
              <a:rPr lang="fr-FR" dirty="0"/>
              <a:t>- Use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36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Image: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snapshot of your application, installed with all its dependencies and ready to run 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Container: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This image is then used to build containers, “boxes” in which the code runs. The container can be used and then easily destroyed.</a:t>
            </a:r>
            <a:endParaRPr lang="fr-FR" dirty="0"/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04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71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Docker image consists of several layers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layer corresponds to certain instructions in your </a:t>
            </a:r>
            <a:r>
              <a:rPr lang="en-US" dirty="0" err="1"/>
              <a:t>Dockerfile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following instructions create a layer: </a:t>
            </a:r>
            <a:r>
              <a:rPr lang="en-US" dirty="0"/>
              <a:t>RUN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COPY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ADD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other instructions will create intermediate layers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Image -&gt; container adding a writable layer where you can do whatever you want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Whenever you run a docker container, it is really just using the locally- cached docker image (which is a stack of layers), and creating a new layer on top that is a read/write layer. All of the execution and changes that occur during the running of a container are stored in its own read/write layer.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5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2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F59DF-71C3-2544-B1F1-3F26AFA16F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77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953964" cy="6858000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15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377651" y="4384666"/>
            <a:ext cx="4027990" cy="49135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00" kern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44701" y="6152680"/>
            <a:ext cx="4509264" cy="357058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15" y="2187615"/>
            <a:ext cx="3708642" cy="1875273"/>
          </a:xfrm>
          <a:prstGeom prst="rect">
            <a:avLst/>
          </a:prstGeom>
        </p:spPr>
      </p:pic>
      <p:sp>
        <p:nvSpPr>
          <p:cNvPr id="16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61771" y="6153409"/>
            <a:ext cx="1373699" cy="365125"/>
          </a:xfrm>
        </p:spPr>
        <p:txBody>
          <a:bodyPr/>
          <a:lstStyle>
            <a:lvl1pPr>
              <a:defRPr sz="1000" baseline="0">
                <a:solidFill>
                  <a:schemeClr val="bg1"/>
                </a:solidFill>
              </a:defRPr>
            </a:lvl1pPr>
          </a:lstStyle>
          <a:p>
            <a:fld id="{D9AF130F-D355-4067-A75B-6336A9A8E4E2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17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44700" y="6153409"/>
            <a:ext cx="2032282" cy="365125"/>
          </a:xfrm>
        </p:spPr>
        <p:txBody>
          <a:bodyPr/>
          <a:lstStyle>
            <a:lvl1pPr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ADLERE - MeetUp</a:t>
            </a:r>
            <a:endParaRPr lang="fr-FR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53964" y="6523650"/>
            <a:ext cx="7238035" cy="357058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</p:spTree>
    <p:extLst>
      <p:ext uri="{BB962C8B-B14F-4D97-AF65-F5344CB8AC3E}">
        <p14:creationId xmlns:p14="http://schemas.microsoft.com/office/powerpoint/2010/main" val="42984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64941" y="0"/>
            <a:ext cx="4805083" cy="6858000"/>
          </a:xfrm>
          <a:custGeom>
            <a:avLst/>
            <a:gdLst>
              <a:gd name="connsiteX0" fmla="*/ 3372750 w 4805082"/>
              <a:gd name="connsiteY0" fmla="*/ 2752858 h 6858000"/>
              <a:gd name="connsiteX1" fmla="*/ 4805082 w 4805082"/>
              <a:gd name="connsiteY1" fmla="*/ 2752858 h 6858000"/>
              <a:gd name="connsiteX2" fmla="*/ 3510616 w 4805082"/>
              <a:gd name="connsiteY2" fmla="*/ 6858000 h 6858000"/>
              <a:gd name="connsiteX3" fmla="*/ 2078284 w 4805082"/>
              <a:gd name="connsiteY3" fmla="*/ 6858000 h 6858000"/>
              <a:gd name="connsiteX4" fmla="*/ 2333608 w 4805082"/>
              <a:gd name="connsiteY4" fmla="*/ 1376429 h 6858000"/>
              <a:gd name="connsiteX5" fmla="*/ 3765940 w 4805082"/>
              <a:gd name="connsiteY5" fmla="*/ 1376429 h 6858000"/>
              <a:gd name="connsiteX6" fmla="*/ 2471474 w 4805082"/>
              <a:gd name="connsiteY6" fmla="*/ 5481571 h 6858000"/>
              <a:gd name="connsiteX7" fmla="*/ 1039142 w 4805082"/>
              <a:gd name="connsiteY7" fmla="*/ 5481571 h 6858000"/>
              <a:gd name="connsiteX8" fmla="*/ 1294466 w 4805082"/>
              <a:gd name="connsiteY8" fmla="*/ 0 h 6858000"/>
              <a:gd name="connsiteX9" fmla="*/ 2726798 w 4805082"/>
              <a:gd name="connsiteY9" fmla="*/ 0 h 6858000"/>
              <a:gd name="connsiteX10" fmla="*/ 1432332 w 4805082"/>
              <a:gd name="connsiteY10" fmla="*/ 4105142 h 6858000"/>
              <a:gd name="connsiteX11" fmla="*/ 0 w 4805082"/>
              <a:gd name="connsiteY11" fmla="*/ 4105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5082" h="6858000">
                <a:moveTo>
                  <a:pt x="3372750" y="2752858"/>
                </a:moveTo>
                <a:lnTo>
                  <a:pt x="4805082" y="2752858"/>
                </a:lnTo>
                <a:lnTo>
                  <a:pt x="3510616" y="6858000"/>
                </a:lnTo>
                <a:lnTo>
                  <a:pt x="2078284" y="6858000"/>
                </a:lnTo>
                <a:close/>
                <a:moveTo>
                  <a:pt x="2333608" y="1376429"/>
                </a:moveTo>
                <a:lnTo>
                  <a:pt x="3765940" y="1376429"/>
                </a:lnTo>
                <a:lnTo>
                  <a:pt x="2471474" y="5481571"/>
                </a:lnTo>
                <a:lnTo>
                  <a:pt x="1039142" y="5481571"/>
                </a:lnTo>
                <a:close/>
                <a:moveTo>
                  <a:pt x="1294466" y="0"/>
                </a:moveTo>
                <a:lnTo>
                  <a:pt x="2726798" y="0"/>
                </a:lnTo>
                <a:lnTo>
                  <a:pt x="1432332" y="4105142"/>
                </a:lnTo>
                <a:lnTo>
                  <a:pt x="0" y="41051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4" name="Rectangle 3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1823189" y="1190788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8"/>
          </p:nvPr>
        </p:nvSpPr>
        <p:spPr>
          <a:xfrm>
            <a:off x="3586455" y="1190787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xfrm>
            <a:off x="4474265" y="2803344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30"/>
          </p:nvPr>
        </p:nvSpPr>
        <p:spPr>
          <a:xfrm>
            <a:off x="2698643" y="2803344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31"/>
          </p:nvPr>
        </p:nvSpPr>
        <p:spPr>
          <a:xfrm>
            <a:off x="928719" y="2803344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32"/>
          </p:nvPr>
        </p:nvSpPr>
        <p:spPr>
          <a:xfrm>
            <a:off x="3586455" y="4415900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33"/>
          </p:nvPr>
        </p:nvSpPr>
        <p:spPr>
          <a:xfrm>
            <a:off x="1823189" y="4415901"/>
            <a:ext cx="1738555" cy="2016725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1" name="Rectangle 10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3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640659" y="1190787"/>
            <a:ext cx="4910684" cy="5667213"/>
          </a:xfrm>
          <a:custGeom>
            <a:avLst/>
            <a:gdLst>
              <a:gd name="connsiteX0" fmla="*/ 2508779 w 4910684"/>
              <a:gd name="connsiteY0" fmla="*/ 4165601 h 6858001"/>
              <a:gd name="connsiteX1" fmla="*/ 4910684 w 4910684"/>
              <a:gd name="connsiteY1" fmla="*/ 4165601 h 6858001"/>
              <a:gd name="connsiteX2" fmla="*/ 4910684 w 4910684"/>
              <a:gd name="connsiteY2" fmla="*/ 6858001 h 6858001"/>
              <a:gd name="connsiteX3" fmla="*/ 2508779 w 4910684"/>
              <a:gd name="connsiteY3" fmla="*/ 6858001 h 6858001"/>
              <a:gd name="connsiteX4" fmla="*/ 0 w 4910684"/>
              <a:gd name="connsiteY4" fmla="*/ 2311401 h 6858001"/>
              <a:gd name="connsiteX5" fmla="*/ 2401905 w 4910684"/>
              <a:gd name="connsiteY5" fmla="*/ 2311401 h 6858001"/>
              <a:gd name="connsiteX6" fmla="*/ 2401905 w 4910684"/>
              <a:gd name="connsiteY6" fmla="*/ 6858001 h 6858001"/>
              <a:gd name="connsiteX7" fmla="*/ 0 w 4910684"/>
              <a:gd name="connsiteY7" fmla="*/ 6858001 h 6858001"/>
              <a:gd name="connsiteX8" fmla="*/ 0 w 4910684"/>
              <a:gd name="connsiteY8" fmla="*/ 2 h 6858001"/>
              <a:gd name="connsiteX9" fmla="*/ 2401905 w 4910684"/>
              <a:gd name="connsiteY9" fmla="*/ 2 h 6858001"/>
              <a:gd name="connsiteX10" fmla="*/ 2401905 w 4910684"/>
              <a:gd name="connsiteY10" fmla="*/ 2208813 h 6858001"/>
              <a:gd name="connsiteX11" fmla="*/ 0 w 4910684"/>
              <a:gd name="connsiteY11" fmla="*/ 2208813 h 6858001"/>
              <a:gd name="connsiteX12" fmla="*/ 2508779 w 4910684"/>
              <a:gd name="connsiteY12" fmla="*/ 0 h 6858001"/>
              <a:gd name="connsiteX13" fmla="*/ 4910684 w 4910684"/>
              <a:gd name="connsiteY13" fmla="*/ 0 h 6858001"/>
              <a:gd name="connsiteX14" fmla="*/ 4910684 w 4910684"/>
              <a:gd name="connsiteY14" fmla="*/ 4073237 h 6858001"/>
              <a:gd name="connsiteX15" fmla="*/ 2508779 w 4910684"/>
              <a:gd name="connsiteY15" fmla="*/ 407323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0684" h="6858001">
                <a:moveTo>
                  <a:pt x="2508779" y="4165601"/>
                </a:moveTo>
                <a:lnTo>
                  <a:pt x="4910684" y="4165601"/>
                </a:lnTo>
                <a:lnTo>
                  <a:pt x="4910684" y="6858001"/>
                </a:lnTo>
                <a:lnTo>
                  <a:pt x="2508779" y="6858001"/>
                </a:lnTo>
                <a:close/>
                <a:moveTo>
                  <a:pt x="0" y="2311401"/>
                </a:moveTo>
                <a:lnTo>
                  <a:pt x="2401905" y="2311401"/>
                </a:lnTo>
                <a:lnTo>
                  <a:pt x="2401905" y="6858001"/>
                </a:lnTo>
                <a:lnTo>
                  <a:pt x="0" y="6858001"/>
                </a:lnTo>
                <a:close/>
                <a:moveTo>
                  <a:pt x="0" y="2"/>
                </a:moveTo>
                <a:lnTo>
                  <a:pt x="2401905" y="2"/>
                </a:lnTo>
                <a:lnTo>
                  <a:pt x="2401905" y="2208813"/>
                </a:lnTo>
                <a:lnTo>
                  <a:pt x="0" y="2208813"/>
                </a:lnTo>
                <a:close/>
                <a:moveTo>
                  <a:pt x="2508779" y="0"/>
                </a:moveTo>
                <a:lnTo>
                  <a:pt x="4910684" y="0"/>
                </a:lnTo>
                <a:lnTo>
                  <a:pt x="4910684" y="4073237"/>
                </a:lnTo>
                <a:lnTo>
                  <a:pt x="2508779" y="4073237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7" name="Rectangle 6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6" name="Rectangle 5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72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9" name="Rectangle 18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2533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6886936" cy="685800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15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09" y="270570"/>
            <a:ext cx="1632281" cy="147992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53980" y="540573"/>
            <a:ext cx="4042961" cy="16936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" name="Titre 1"/>
          <p:cNvSpPr>
            <a:spLocks noGrp="1"/>
          </p:cNvSpPr>
          <p:nvPr userDrawn="1">
            <p:ph type="ctrTitle"/>
          </p:nvPr>
        </p:nvSpPr>
        <p:spPr>
          <a:xfrm>
            <a:off x="7882359" y="2478994"/>
            <a:ext cx="2523282" cy="156566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000" b="1" i="0" kern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6886936" y="6523650"/>
            <a:ext cx="5305063" cy="357058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0" name="Rectangle 19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1" name="Rectangle 20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2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9" name="Rectangle 18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19224" y="1396812"/>
            <a:ext cx="10434575" cy="5003987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9" name="Rectangle 8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du numéro de diapositive 9"/>
          <p:cNvSpPr txBox="1">
            <a:spLocks/>
          </p:cNvSpPr>
          <p:nvPr userDrawn="1"/>
        </p:nvSpPr>
        <p:spPr>
          <a:xfrm>
            <a:off x="11813002" y="231552"/>
            <a:ext cx="331543" cy="335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03940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430B-3DD6-400C-9315-EB5D534D1604}" type="datetime1">
              <a:rPr lang="fr-FR" smtClean="0"/>
              <a:t>06/10/2019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ADLERE - MeetUp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1" name="Rectangle 10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3" name="Espace réservé du numéro de diapositive 9"/>
          <p:cNvSpPr txBox="1">
            <a:spLocks/>
          </p:cNvSpPr>
          <p:nvPr userDrawn="1"/>
        </p:nvSpPr>
        <p:spPr>
          <a:xfrm>
            <a:off x="11813002" y="231552"/>
            <a:ext cx="331543" cy="335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7084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5953124" cy="6858000"/>
          </a:xfrm>
          <a:custGeom>
            <a:avLst/>
            <a:gdLst>
              <a:gd name="connsiteX0" fmla="*/ 0 w 5953124"/>
              <a:gd name="connsiteY0" fmla="*/ 5477147 h 6858000"/>
              <a:gd name="connsiteX1" fmla="*/ 1189159 w 5953124"/>
              <a:gd name="connsiteY1" fmla="*/ 6858000 h 6858000"/>
              <a:gd name="connsiteX2" fmla="*/ 0 w 5953124"/>
              <a:gd name="connsiteY2" fmla="*/ 6858000 h 6858000"/>
              <a:gd name="connsiteX3" fmla="*/ 0 w 5953124"/>
              <a:gd name="connsiteY3" fmla="*/ 3944233 h 6858000"/>
              <a:gd name="connsiteX4" fmla="*/ 2508829 w 5953124"/>
              <a:gd name="connsiteY4" fmla="*/ 6858000 h 6858000"/>
              <a:gd name="connsiteX5" fmla="*/ 1273205 w 5953124"/>
              <a:gd name="connsiteY5" fmla="*/ 6858000 h 6858000"/>
              <a:gd name="connsiteX6" fmla="*/ 0 w 5953124"/>
              <a:gd name="connsiteY6" fmla="*/ 5379293 h 6858000"/>
              <a:gd name="connsiteX7" fmla="*/ 0 w 5953124"/>
              <a:gd name="connsiteY7" fmla="*/ 2405175 h 6858000"/>
              <a:gd name="connsiteX8" fmla="*/ 3834072 w 5953124"/>
              <a:gd name="connsiteY8" fmla="*/ 6858000 h 6858000"/>
              <a:gd name="connsiteX9" fmla="*/ 2598609 w 5953124"/>
              <a:gd name="connsiteY9" fmla="*/ 6858000 h 6858000"/>
              <a:gd name="connsiteX10" fmla="*/ 0 w 5953124"/>
              <a:gd name="connsiteY10" fmla="*/ 3840042 h 6858000"/>
              <a:gd name="connsiteX11" fmla="*/ 0 w 5953124"/>
              <a:gd name="connsiteY11" fmla="*/ 872022 h 6858000"/>
              <a:gd name="connsiteX12" fmla="*/ 3594100 w 5953124"/>
              <a:gd name="connsiteY12" fmla="*/ 5046663 h 6858000"/>
              <a:gd name="connsiteX13" fmla="*/ 2360331 w 5953124"/>
              <a:gd name="connsiteY13" fmla="*/ 5041927 h 6858000"/>
              <a:gd name="connsiteX14" fmla="*/ 0 w 5953124"/>
              <a:gd name="connsiteY14" fmla="*/ 2302707 h 6858000"/>
              <a:gd name="connsiteX15" fmla="*/ 1963917 w 5953124"/>
              <a:gd name="connsiteY15" fmla="*/ 0 h 6858000"/>
              <a:gd name="connsiteX16" fmla="*/ 3204609 w 5953124"/>
              <a:gd name="connsiteY16" fmla="*/ 0 h 6858000"/>
              <a:gd name="connsiteX17" fmla="*/ 5915024 w 5953124"/>
              <a:gd name="connsiteY17" fmla="*/ 3148013 h 6858000"/>
              <a:gd name="connsiteX18" fmla="*/ 4666233 w 5953124"/>
              <a:gd name="connsiteY18" fmla="*/ 3143277 h 6858000"/>
              <a:gd name="connsiteX19" fmla="*/ 659722 w 5953124"/>
              <a:gd name="connsiteY19" fmla="*/ 0 h 6858000"/>
              <a:gd name="connsiteX20" fmla="*/ 1889085 w 5953124"/>
              <a:gd name="connsiteY20" fmla="*/ 0 h 6858000"/>
              <a:gd name="connsiteX21" fmla="*/ 5953124 w 5953124"/>
              <a:gd name="connsiteY21" fmla="*/ 4719638 h 6858000"/>
              <a:gd name="connsiteX22" fmla="*/ 4727016 w 5953124"/>
              <a:gd name="connsiteY22" fmla="*/ 4714902 h 6858000"/>
              <a:gd name="connsiteX23" fmla="*/ 0 w 5953124"/>
              <a:gd name="connsiteY23" fmla="*/ 0 h 6858000"/>
              <a:gd name="connsiteX24" fmla="*/ 569340 w 5953124"/>
              <a:gd name="connsiteY24" fmla="*/ 0 h 6858000"/>
              <a:gd name="connsiteX25" fmla="*/ 5913436 w 5953124"/>
              <a:gd name="connsiteY25" fmla="*/ 6207286 h 6858000"/>
              <a:gd name="connsiteX26" fmla="*/ 4687490 w 5953124"/>
              <a:gd name="connsiteY26" fmla="*/ 6210300 h 6858000"/>
              <a:gd name="connsiteX27" fmla="*/ 0 w 5953124"/>
              <a:gd name="connsiteY27" fmla="*/ 7699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0" y="5477147"/>
                </a:moveTo>
                <a:lnTo>
                  <a:pt x="1189159" y="6858000"/>
                </a:lnTo>
                <a:lnTo>
                  <a:pt x="0" y="6858000"/>
                </a:lnTo>
                <a:close/>
                <a:moveTo>
                  <a:pt x="0" y="3944233"/>
                </a:moveTo>
                <a:lnTo>
                  <a:pt x="2508829" y="6858000"/>
                </a:lnTo>
                <a:lnTo>
                  <a:pt x="1273205" y="6858000"/>
                </a:lnTo>
                <a:lnTo>
                  <a:pt x="0" y="5379293"/>
                </a:lnTo>
                <a:close/>
                <a:moveTo>
                  <a:pt x="0" y="2405175"/>
                </a:moveTo>
                <a:lnTo>
                  <a:pt x="3834072" y="6858000"/>
                </a:lnTo>
                <a:lnTo>
                  <a:pt x="2598609" y="6858000"/>
                </a:lnTo>
                <a:lnTo>
                  <a:pt x="0" y="3840042"/>
                </a:lnTo>
                <a:close/>
                <a:moveTo>
                  <a:pt x="0" y="872022"/>
                </a:moveTo>
                <a:lnTo>
                  <a:pt x="3594100" y="5046663"/>
                </a:lnTo>
                <a:lnTo>
                  <a:pt x="2360331" y="5041927"/>
                </a:lnTo>
                <a:lnTo>
                  <a:pt x="0" y="2302707"/>
                </a:lnTo>
                <a:close/>
                <a:moveTo>
                  <a:pt x="1963917" y="0"/>
                </a:moveTo>
                <a:lnTo>
                  <a:pt x="3204609" y="0"/>
                </a:lnTo>
                <a:lnTo>
                  <a:pt x="5915024" y="3148013"/>
                </a:lnTo>
                <a:lnTo>
                  <a:pt x="4666233" y="3143277"/>
                </a:lnTo>
                <a:close/>
                <a:moveTo>
                  <a:pt x="659722" y="0"/>
                </a:moveTo>
                <a:lnTo>
                  <a:pt x="1889085" y="0"/>
                </a:lnTo>
                <a:lnTo>
                  <a:pt x="5953124" y="4719638"/>
                </a:lnTo>
                <a:lnTo>
                  <a:pt x="4727016" y="4714902"/>
                </a:lnTo>
                <a:close/>
                <a:moveTo>
                  <a:pt x="0" y="0"/>
                </a:moveTo>
                <a:lnTo>
                  <a:pt x="569340" y="0"/>
                </a:lnTo>
                <a:lnTo>
                  <a:pt x="5913436" y="6207286"/>
                </a:lnTo>
                <a:lnTo>
                  <a:pt x="4687490" y="6210300"/>
                </a:lnTo>
                <a:lnTo>
                  <a:pt x="0" y="7699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989756" cy="104931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0" name="Rectangle 9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1" name="Rectangle 10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3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78" y="0"/>
            <a:ext cx="5953124" cy="6858000"/>
          </a:xfrm>
          <a:custGeom>
            <a:avLst/>
            <a:gdLst>
              <a:gd name="connsiteX0" fmla="*/ 5953124 w 5953124"/>
              <a:gd name="connsiteY0" fmla="*/ 5477147 h 6858000"/>
              <a:gd name="connsiteX1" fmla="*/ 5953124 w 5953124"/>
              <a:gd name="connsiteY1" fmla="*/ 6858000 h 6858000"/>
              <a:gd name="connsiteX2" fmla="*/ 4763965 w 5953124"/>
              <a:gd name="connsiteY2" fmla="*/ 6858000 h 6858000"/>
              <a:gd name="connsiteX3" fmla="*/ 5953124 w 5953124"/>
              <a:gd name="connsiteY3" fmla="*/ 3944233 h 6858000"/>
              <a:gd name="connsiteX4" fmla="*/ 5953124 w 5953124"/>
              <a:gd name="connsiteY4" fmla="*/ 5379293 h 6858000"/>
              <a:gd name="connsiteX5" fmla="*/ 4679919 w 5953124"/>
              <a:gd name="connsiteY5" fmla="*/ 6858000 h 6858000"/>
              <a:gd name="connsiteX6" fmla="*/ 3444295 w 5953124"/>
              <a:gd name="connsiteY6" fmla="*/ 6858000 h 6858000"/>
              <a:gd name="connsiteX7" fmla="*/ 5953124 w 5953124"/>
              <a:gd name="connsiteY7" fmla="*/ 2405175 h 6858000"/>
              <a:gd name="connsiteX8" fmla="*/ 5953124 w 5953124"/>
              <a:gd name="connsiteY8" fmla="*/ 3840042 h 6858000"/>
              <a:gd name="connsiteX9" fmla="*/ 3354515 w 5953124"/>
              <a:gd name="connsiteY9" fmla="*/ 6858000 h 6858000"/>
              <a:gd name="connsiteX10" fmla="*/ 2119052 w 5953124"/>
              <a:gd name="connsiteY10" fmla="*/ 6858000 h 6858000"/>
              <a:gd name="connsiteX11" fmla="*/ 5953124 w 5953124"/>
              <a:gd name="connsiteY11" fmla="*/ 872022 h 6858000"/>
              <a:gd name="connsiteX12" fmla="*/ 5953124 w 5953124"/>
              <a:gd name="connsiteY12" fmla="*/ 2302707 h 6858000"/>
              <a:gd name="connsiteX13" fmla="*/ 3592793 w 5953124"/>
              <a:gd name="connsiteY13" fmla="*/ 5041927 h 6858000"/>
              <a:gd name="connsiteX14" fmla="*/ 2359024 w 5953124"/>
              <a:gd name="connsiteY14" fmla="*/ 5046663 h 6858000"/>
              <a:gd name="connsiteX15" fmla="*/ 5383784 w 5953124"/>
              <a:gd name="connsiteY15" fmla="*/ 0 h 6858000"/>
              <a:gd name="connsiteX16" fmla="*/ 5953124 w 5953124"/>
              <a:gd name="connsiteY16" fmla="*/ 0 h 6858000"/>
              <a:gd name="connsiteX17" fmla="*/ 5953124 w 5953124"/>
              <a:gd name="connsiteY17" fmla="*/ 769921 h 6858000"/>
              <a:gd name="connsiteX18" fmla="*/ 1265634 w 5953124"/>
              <a:gd name="connsiteY18" fmla="*/ 6210300 h 6858000"/>
              <a:gd name="connsiteX19" fmla="*/ 39688 w 5953124"/>
              <a:gd name="connsiteY19" fmla="*/ 6207286 h 6858000"/>
              <a:gd name="connsiteX20" fmla="*/ 4064039 w 5953124"/>
              <a:gd name="connsiteY20" fmla="*/ 0 h 6858000"/>
              <a:gd name="connsiteX21" fmla="*/ 5293402 w 5953124"/>
              <a:gd name="connsiteY21" fmla="*/ 0 h 6858000"/>
              <a:gd name="connsiteX22" fmla="*/ 1226108 w 5953124"/>
              <a:gd name="connsiteY22" fmla="*/ 4714902 h 6858000"/>
              <a:gd name="connsiteX23" fmla="*/ 0 w 5953124"/>
              <a:gd name="connsiteY23" fmla="*/ 4719638 h 6858000"/>
              <a:gd name="connsiteX24" fmla="*/ 2748515 w 5953124"/>
              <a:gd name="connsiteY24" fmla="*/ 0 h 6858000"/>
              <a:gd name="connsiteX25" fmla="*/ 3989207 w 5953124"/>
              <a:gd name="connsiteY25" fmla="*/ 0 h 6858000"/>
              <a:gd name="connsiteX26" fmla="*/ 1286891 w 5953124"/>
              <a:gd name="connsiteY26" fmla="*/ 3143277 h 6858000"/>
              <a:gd name="connsiteX27" fmla="*/ 38100 w 5953124"/>
              <a:gd name="connsiteY27" fmla="*/ 31480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5953124" y="5477147"/>
                </a:moveTo>
                <a:lnTo>
                  <a:pt x="5953124" y="6858000"/>
                </a:lnTo>
                <a:lnTo>
                  <a:pt x="4763965" y="6858000"/>
                </a:lnTo>
                <a:close/>
                <a:moveTo>
                  <a:pt x="5953124" y="3944233"/>
                </a:moveTo>
                <a:lnTo>
                  <a:pt x="5953124" y="5379293"/>
                </a:lnTo>
                <a:lnTo>
                  <a:pt x="4679919" y="6858000"/>
                </a:lnTo>
                <a:lnTo>
                  <a:pt x="3444295" y="6858000"/>
                </a:lnTo>
                <a:close/>
                <a:moveTo>
                  <a:pt x="5953124" y="2405175"/>
                </a:moveTo>
                <a:lnTo>
                  <a:pt x="5953124" y="3840042"/>
                </a:lnTo>
                <a:lnTo>
                  <a:pt x="3354515" y="6858000"/>
                </a:lnTo>
                <a:lnTo>
                  <a:pt x="2119052" y="6858000"/>
                </a:lnTo>
                <a:close/>
                <a:moveTo>
                  <a:pt x="5953124" y="872022"/>
                </a:moveTo>
                <a:lnTo>
                  <a:pt x="5953124" y="2302707"/>
                </a:lnTo>
                <a:lnTo>
                  <a:pt x="3592793" y="5041927"/>
                </a:lnTo>
                <a:lnTo>
                  <a:pt x="2359024" y="5046663"/>
                </a:lnTo>
                <a:close/>
                <a:moveTo>
                  <a:pt x="5383784" y="0"/>
                </a:moveTo>
                <a:lnTo>
                  <a:pt x="5953124" y="0"/>
                </a:lnTo>
                <a:lnTo>
                  <a:pt x="5953124" y="769921"/>
                </a:lnTo>
                <a:lnTo>
                  <a:pt x="1265634" y="6210300"/>
                </a:lnTo>
                <a:lnTo>
                  <a:pt x="39688" y="6207286"/>
                </a:lnTo>
                <a:close/>
                <a:moveTo>
                  <a:pt x="4064039" y="0"/>
                </a:moveTo>
                <a:lnTo>
                  <a:pt x="5293402" y="0"/>
                </a:lnTo>
                <a:lnTo>
                  <a:pt x="1226108" y="4714902"/>
                </a:lnTo>
                <a:lnTo>
                  <a:pt x="0" y="4719638"/>
                </a:lnTo>
                <a:close/>
                <a:moveTo>
                  <a:pt x="2748515" y="0"/>
                </a:moveTo>
                <a:lnTo>
                  <a:pt x="3989207" y="0"/>
                </a:lnTo>
                <a:lnTo>
                  <a:pt x="1286891" y="3143277"/>
                </a:lnTo>
                <a:lnTo>
                  <a:pt x="38100" y="3148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9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5" name="Rectangle 4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088" y="-10757"/>
            <a:ext cx="7778867" cy="6901548"/>
          </a:xfrm>
          <a:custGeom>
            <a:avLst/>
            <a:gdLst>
              <a:gd name="connsiteX0" fmla="*/ 0 w 8162545"/>
              <a:gd name="connsiteY0" fmla="*/ 0 h 6894282"/>
              <a:gd name="connsiteX1" fmla="*/ 8162545 w 8162545"/>
              <a:gd name="connsiteY1" fmla="*/ 0 h 6894282"/>
              <a:gd name="connsiteX2" fmla="*/ 8162545 w 8162545"/>
              <a:gd name="connsiteY2" fmla="*/ 6894282 h 6894282"/>
              <a:gd name="connsiteX3" fmla="*/ 0 w 8162545"/>
              <a:gd name="connsiteY3" fmla="*/ 6894282 h 6894282"/>
              <a:gd name="connsiteX4" fmla="*/ 0 w 8162545"/>
              <a:gd name="connsiteY4" fmla="*/ 0 h 6894282"/>
              <a:gd name="connsiteX0" fmla="*/ 0 w 8162545"/>
              <a:gd name="connsiteY0" fmla="*/ 0 h 6932382"/>
              <a:gd name="connsiteX1" fmla="*/ 8162545 w 8162545"/>
              <a:gd name="connsiteY1" fmla="*/ 0 h 6932382"/>
              <a:gd name="connsiteX2" fmla="*/ 2955545 w 8162545"/>
              <a:gd name="connsiteY2" fmla="*/ 6932382 h 6932382"/>
              <a:gd name="connsiteX3" fmla="*/ 0 w 8162545"/>
              <a:gd name="connsiteY3" fmla="*/ 6894282 h 6932382"/>
              <a:gd name="connsiteX4" fmla="*/ 0 w 8162545"/>
              <a:gd name="connsiteY4" fmla="*/ 0 h 6932382"/>
              <a:gd name="connsiteX0" fmla="*/ 0 w 8162545"/>
              <a:gd name="connsiteY0" fmla="*/ 0 h 6932382"/>
              <a:gd name="connsiteX1" fmla="*/ 8162545 w 8162545"/>
              <a:gd name="connsiteY1" fmla="*/ 0 h 6932382"/>
              <a:gd name="connsiteX2" fmla="*/ 2955545 w 8162545"/>
              <a:gd name="connsiteY2" fmla="*/ 6932382 h 6932382"/>
              <a:gd name="connsiteX3" fmla="*/ 45155 w 8162545"/>
              <a:gd name="connsiteY3" fmla="*/ 6905634 h 6932382"/>
              <a:gd name="connsiteX4" fmla="*/ 0 w 8162545"/>
              <a:gd name="connsiteY4" fmla="*/ 0 h 6932382"/>
              <a:gd name="connsiteX0" fmla="*/ 0 w 8162545"/>
              <a:gd name="connsiteY0" fmla="*/ 0 h 6909679"/>
              <a:gd name="connsiteX1" fmla="*/ 8162545 w 8162545"/>
              <a:gd name="connsiteY1" fmla="*/ 0 h 6909679"/>
              <a:gd name="connsiteX2" fmla="*/ 2955545 w 8162545"/>
              <a:gd name="connsiteY2" fmla="*/ 6909679 h 6909679"/>
              <a:gd name="connsiteX3" fmla="*/ 45155 w 8162545"/>
              <a:gd name="connsiteY3" fmla="*/ 6905634 h 6909679"/>
              <a:gd name="connsiteX4" fmla="*/ 0 w 8162545"/>
              <a:gd name="connsiteY4" fmla="*/ 0 h 6909679"/>
              <a:gd name="connsiteX0" fmla="*/ 0 w 8162545"/>
              <a:gd name="connsiteY0" fmla="*/ 0 h 6962391"/>
              <a:gd name="connsiteX1" fmla="*/ 8162545 w 8162545"/>
              <a:gd name="connsiteY1" fmla="*/ 0 h 6962391"/>
              <a:gd name="connsiteX2" fmla="*/ 2955545 w 8162545"/>
              <a:gd name="connsiteY2" fmla="*/ 6909679 h 6962391"/>
              <a:gd name="connsiteX3" fmla="*/ 11288 w 8162545"/>
              <a:gd name="connsiteY3" fmla="*/ 6962391 h 6962391"/>
              <a:gd name="connsiteX4" fmla="*/ 0 w 8162545"/>
              <a:gd name="connsiteY4" fmla="*/ 0 h 6962391"/>
              <a:gd name="connsiteX0" fmla="*/ 0 w 8162545"/>
              <a:gd name="connsiteY0" fmla="*/ 0 h 6928337"/>
              <a:gd name="connsiteX1" fmla="*/ 8162545 w 8162545"/>
              <a:gd name="connsiteY1" fmla="*/ 0 h 6928337"/>
              <a:gd name="connsiteX2" fmla="*/ 2955545 w 8162545"/>
              <a:gd name="connsiteY2" fmla="*/ 6909679 h 6928337"/>
              <a:gd name="connsiteX3" fmla="*/ 11288 w 8162545"/>
              <a:gd name="connsiteY3" fmla="*/ 6928337 h 6928337"/>
              <a:gd name="connsiteX4" fmla="*/ 0 w 8162545"/>
              <a:gd name="connsiteY4" fmla="*/ 0 h 6928337"/>
              <a:gd name="connsiteX0" fmla="*/ 1087 w 8163632"/>
              <a:gd name="connsiteY0" fmla="*/ 0 h 6939688"/>
              <a:gd name="connsiteX1" fmla="*/ 8163632 w 8163632"/>
              <a:gd name="connsiteY1" fmla="*/ 0 h 6939688"/>
              <a:gd name="connsiteX2" fmla="*/ 2956632 w 8163632"/>
              <a:gd name="connsiteY2" fmla="*/ 6909679 h 6939688"/>
              <a:gd name="connsiteX3" fmla="*/ 1086 w 8163632"/>
              <a:gd name="connsiteY3" fmla="*/ 6939688 h 6939688"/>
              <a:gd name="connsiteX4" fmla="*/ 1087 w 8163632"/>
              <a:gd name="connsiteY4" fmla="*/ 0 h 693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3632" h="6939688">
                <a:moveTo>
                  <a:pt x="1087" y="0"/>
                </a:moveTo>
                <a:lnTo>
                  <a:pt x="8163632" y="0"/>
                </a:lnTo>
                <a:lnTo>
                  <a:pt x="2956632" y="6909679"/>
                </a:lnTo>
                <a:lnTo>
                  <a:pt x="1086" y="6939688"/>
                </a:lnTo>
                <a:cubicBezTo>
                  <a:pt x="-2677" y="4618891"/>
                  <a:pt x="4850" y="2320797"/>
                  <a:pt x="1087" y="0"/>
                </a:cubicBezTo>
                <a:close/>
              </a:path>
            </a:pathLst>
          </a:cu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2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7989756" cy="104931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4" name="Rectangle 3"/>
          <p:cNvSpPr/>
          <p:nvPr userDrawn="1"/>
        </p:nvSpPr>
        <p:spPr>
          <a:xfrm>
            <a:off x="11720847" y="313855"/>
            <a:ext cx="471153" cy="191683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5" name="Rectangle 4"/>
          <p:cNvSpPr/>
          <p:nvPr userDrawn="1"/>
        </p:nvSpPr>
        <p:spPr>
          <a:xfrm>
            <a:off x="11720846" y="313855"/>
            <a:ext cx="92157" cy="191683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2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919225" y="171450"/>
            <a:ext cx="10515600" cy="528354"/>
          </a:xfrm>
        </p:spPr>
        <p:txBody>
          <a:bodyPr>
            <a:normAutofit/>
          </a:bodyPr>
          <a:lstStyle>
            <a:lvl1pPr>
              <a:defRPr sz="2200" b="1" i="0" baseline="0">
                <a:solidFill>
                  <a:srgbClr val="282A2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11813002" y="231552"/>
            <a:ext cx="331543" cy="335662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fld id="{8826EAA5-56A9-5842-9CF3-EE8D9AE0392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1" y="243394"/>
            <a:ext cx="689423" cy="647639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 userDrawn="1"/>
        </p:nvSpPr>
        <p:spPr>
          <a:xfrm>
            <a:off x="928719" y="662433"/>
            <a:ext cx="10515600" cy="243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0" i="0" baseline="0" dirty="0">
                <a:solidFill>
                  <a:srgbClr val="A4292D"/>
                </a:solidFill>
              </a:rPr>
              <a:t>Cliquez et modifiez le titre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FCE92-AA1B-4F5C-A101-EB26C48E4055}" type="datetime1">
              <a:rPr lang="fr-FR" smtClean="0"/>
              <a:t>06/10/2019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ADLERE - MeetUp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6EAA5-56A9-5842-9CF3-EE8D9AE039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04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52" r:id="rId5"/>
    <p:sldLayoutId id="2147483653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9" r:id="rId12"/>
    <p:sldLayoutId id="214748365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9BF16834-E1F4-4BC2-B1A5-1B791215E2A8}"/>
              </a:ext>
            </a:extLst>
          </p:cNvPr>
          <p:cNvSpPr txBox="1"/>
          <p:nvPr/>
        </p:nvSpPr>
        <p:spPr>
          <a:xfrm>
            <a:off x="6997289" y="651700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ISEP : DOCKER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F1DA9C-1E24-45CC-B504-FD1C8C82DC9D}"/>
              </a:ext>
            </a:extLst>
          </p:cNvPr>
          <p:cNvSpPr txBox="1"/>
          <p:nvPr/>
        </p:nvSpPr>
        <p:spPr>
          <a:xfrm>
            <a:off x="416229" y="614766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031D3-93C0-40F9-909C-79AB0A33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0" y="196849"/>
            <a:ext cx="4801172" cy="57496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2AC95E-B9BB-446B-9021-FC8BDC6BF198}"/>
              </a:ext>
            </a:extLst>
          </p:cNvPr>
          <p:cNvSpPr txBox="1"/>
          <p:nvPr/>
        </p:nvSpPr>
        <p:spPr>
          <a:xfrm>
            <a:off x="6165850" y="4013200"/>
            <a:ext cx="38539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/>
              <a:t>Advanced Web Technologies</a:t>
            </a:r>
            <a:br>
              <a:rPr lang="fr-FR" sz="2000" b="1" u="sng" dirty="0"/>
            </a:br>
            <a:r>
              <a:rPr lang="fr-FR" dirty="0"/>
              <a:t>Docker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04925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0996" y="3373"/>
            <a:ext cx="2674744" cy="615655"/>
          </a:xfrm>
        </p:spPr>
        <p:txBody>
          <a:bodyPr/>
          <a:lstStyle/>
          <a:p>
            <a:r>
              <a:rPr lang="fr-FR" dirty="0"/>
              <a:t>Containers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sp>
        <p:nvSpPr>
          <p:cNvPr id="15" name="Rectangle à coins arrondis 28">
            <a:extLst>
              <a:ext uri="{FF2B5EF4-FFF2-40B4-BE49-F238E27FC236}">
                <a16:creationId xmlns:a16="http://schemas.microsoft.com/office/drawing/2014/main" id="{BBDE6860-B465-434D-B2DE-310B83DE0190}"/>
              </a:ext>
            </a:extLst>
          </p:cNvPr>
          <p:cNvSpPr/>
          <p:nvPr/>
        </p:nvSpPr>
        <p:spPr>
          <a:xfrm>
            <a:off x="6307446" y="2156858"/>
            <a:ext cx="4443682" cy="2174073"/>
          </a:xfrm>
          <a:prstGeom prst="roundRect">
            <a:avLst>
              <a:gd name="adj" fmla="val 612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90">
            <a:extLst>
              <a:ext uri="{FF2B5EF4-FFF2-40B4-BE49-F238E27FC236}">
                <a16:creationId xmlns:a16="http://schemas.microsoft.com/office/drawing/2014/main" id="{C3B496AE-14B4-4693-8BDE-5E7B8DC2C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706" y="2461862"/>
            <a:ext cx="4221199" cy="1524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5725" indent="-85725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Isolated</a:t>
            </a:r>
            <a:r>
              <a:rPr lang="fr-FR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workspace</a:t>
            </a: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Container is immutable</a:t>
            </a:r>
          </a:p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Container is disposable </a:t>
            </a:r>
          </a:p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</p:txBody>
      </p:sp>
      <p:pic>
        <p:nvPicPr>
          <p:cNvPr id="8" name="Picture 2" descr="Image result for what is docker container">
            <a:extLst>
              <a:ext uri="{FF2B5EF4-FFF2-40B4-BE49-F238E27FC236}">
                <a16:creationId xmlns:a16="http://schemas.microsoft.com/office/drawing/2014/main" id="{8D66E4EF-751E-49AC-8E02-89DD1FD2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9" y="960125"/>
            <a:ext cx="4892715" cy="42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0F27C-1425-49F1-8C95-0784F98B0E29}"/>
              </a:ext>
            </a:extLst>
          </p:cNvPr>
          <p:cNvSpPr/>
          <p:nvPr/>
        </p:nvSpPr>
        <p:spPr>
          <a:xfrm>
            <a:off x="975360" y="3429000"/>
            <a:ext cx="3801687" cy="375453"/>
          </a:xfrm>
          <a:prstGeom prst="rect">
            <a:avLst/>
          </a:prstGeom>
          <a:solidFill>
            <a:srgbClr val="45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Container Engine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27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884" y="3373"/>
            <a:ext cx="3749856" cy="615655"/>
          </a:xfrm>
        </p:spPr>
        <p:txBody>
          <a:bodyPr/>
          <a:lstStyle/>
          <a:p>
            <a:r>
              <a:rPr lang="fr-FR" dirty="0"/>
              <a:t>Containers vs </a:t>
            </a:r>
            <a:r>
              <a:rPr lang="fr-FR" dirty="0" err="1"/>
              <a:t>VMs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9DF469-A7D7-4BFF-BD25-75374FF6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" y="942558"/>
            <a:ext cx="6772101" cy="49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à coins arrondis 28">
            <a:extLst>
              <a:ext uri="{FF2B5EF4-FFF2-40B4-BE49-F238E27FC236}">
                <a16:creationId xmlns:a16="http://schemas.microsoft.com/office/drawing/2014/main" id="{C7F536DE-649A-4FA5-81AD-E03ADBA40547}"/>
              </a:ext>
            </a:extLst>
          </p:cNvPr>
          <p:cNvSpPr/>
          <p:nvPr/>
        </p:nvSpPr>
        <p:spPr>
          <a:xfrm>
            <a:off x="7296374" y="3304286"/>
            <a:ext cx="4443682" cy="2726418"/>
          </a:xfrm>
          <a:prstGeom prst="roundRect">
            <a:avLst>
              <a:gd name="adj" fmla="val 612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190">
            <a:extLst>
              <a:ext uri="{FF2B5EF4-FFF2-40B4-BE49-F238E27FC236}">
                <a16:creationId xmlns:a16="http://schemas.microsoft.com/office/drawing/2014/main" id="{62F8EA33-82E4-4EB6-A260-565BE0C18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615" y="3398700"/>
            <a:ext cx="4221199" cy="263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5725" indent="-85725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4">
              <a:lnSpc>
                <a:spcPct val="150000"/>
              </a:lnSpc>
              <a:buSzPct val="100000"/>
              <a:defRPr/>
            </a:pPr>
            <a:r>
              <a:rPr lang="fr-FR" sz="1600" b="1" u="sng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democratized</a:t>
            </a:r>
            <a:r>
              <a:rPr lang="fr-FR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containerization</a:t>
            </a:r>
            <a:endParaRPr lang="fr-FR" sz="16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fr-FR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</a:t>
            </a:r>
            <a:r>
              <a:rPr lang="fr-FR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one</a:t>
            </a:r>
          </a:p>
          <a:p>
            <a:pPr marL="0" lvl="4">
              <a:lnSpc>
                <a:spcPct val="150000"/>
              </a:lnSpc>
              <a:buSzPct val="100000"/>
              <a:defRPr/>
            </a:pPr>
            <a:r>
              <a:rPr lang="fr-FR" sz="1600" b="1" u="sng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concepts: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Image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Container</a:t>
            </a:r>
          </a:p>
          <a:p>
            <a:pPr marL="0" lvl="4">
              <a:lnSpc>
                <a:spcPct val="150000"/>
              </a:lnSpc>
              <a:buSzPct val="100000"/>
              <a:defRPr/>
            </a:pP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3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597" y="3373"/>
            <a:ext cx="8161144" cy="615655"/>
          </a:xfrm>
        </p:spPr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developer</a:t>
            </a:r>
            <a:r>
              <a:rPr lang="fr-FR" dirty="0"/>
              <a:t>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I use Docker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C25F95-E0F3-4708-97F0-2B111CBFDAFC}"/>
              </a:ext>
            </a:extLst>
          </p:cNvPr>
          <p:cNvSpPr txBox="1"/>
          <p:nvPr/>
        </p:nvSpPr>
        <p:spPr>
          <a:xfrm>
            <a:off x="443346" y="1582340"/>
            <a:ext cx="110614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 iso-production dev </a:t>
            </a:r>
            <a:r>
              <a:rPr lang="fr-FR" b="1" dirty="0" err="1"/>
              <a:t>environment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 bug? It’s not my fault, it works on my computer!”</a:t>
            </a:r>
            <a:endParaRPr lang="en-US" b="1" dirty="0"/>
          </a:p>
          <a:p>
            <a:endParaRPr lang="fr-FR" dirty="0"/>
          </a:p>
          <a:p>
            <a:r>
              <a:rPr lang="en-US" b="1" dirty="0"/>
              <a:t>A simplification of some of my daily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“It makes onboarding so much quicker!”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 do not wish to pollute my computer with all the tools I download for my various projects.”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 do not want to reinvent the wheel”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“POCs don’t frighten me anymore!”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My feedback loop is considerably 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“Testing my app is so complicated!”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“It takes so much time to test my app!”</a:t>
            </a:r>
            <a:endParaRPr lang="en-US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182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105" y="3373"/>
            <a:ext cx="6304636" cy="615655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naming</a:t>
            </a:r>
            <a:r>
              <a:rPr lang="fr-FR" dirty="0"/>
              <a:t> and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32C2B-D9BB-44DC-B8DE-5C2E6BF1C0CC}"/>
              </a:ext>
            </a:extLst>
          </p:cNvPr>
          <p:cNvSpPr/>
          <p:nvPr/>
        </p:nvSpPr>
        <p:spPr>
          <a:xfrm>
            <a:off x="8533423" y="3126794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/>
              <a:t>Layering</a:t>
            </a:r>
          </a:p>
        </p:txBody>
      </p:sp>
      <p:pic>
        <p:nvPicPr>
          <p:cNvPr id="7" name="Picture 4" descr="Image result for layering docker images">
            <a:extLst>
              <a:ext uri="{FF2B5EF4-FFF2-40B4-BE49-F238E27FC236}">
                <a16:creationId xmlns:a16="http://schemas.microsoft.com/office/drawing/2014/main" id="{C0239697-E524-42C7-8B60-FB17C581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91" y="944556"/>
            <a:ext cx="3504939" cy="23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4C2BC7-A23C-4C24-8178-77BD8132EC96}"/>
              </a:ext>
            </a:extLst>
          </p:cNvPr>
          <p:cNvSpPr/>
          <p:nvPr/>
        </p:nvSpPr>
        <p:spPr>
          <a:xfrm>
            <a:off x="8212327" y="944556"/>
            <a:ext cx="1253582" cy="1134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CA4EA8-A5F0-4C55-8C26-61B85BE7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" y="437692"/>
            <a:ext cx="4124185" cy="2529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061614-64B4-44A7-ADF6-2E34070E31EF}"/>
              </a:ext>
            </a:extLst>
          </p:cNvPr>
          <p:cNvSpPr/>
          <p:nvPr/>
        </p:nvSpPr>
        <p:spPr>
          <a:xfrm>
            <a:off x="2030226" y="3023748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/>
              <a:t>Docker hub</a:t>
            </a:r>
          </a:p>
        </p:txBody>
      </p:sp>
      <p:pic>
        <p:nvPicPr>
          <p:cNvPr id="2050" name="Picture 2" descr="Image result for docker layering">
            <a:extLst>
              <a:ext uri="{FF2B5EF4-FFF2-40B4-BE49-F238E27FC236}">
                <a16:creationId xmlns:a16="http://schemas.microsoft.com/office/drawing/2014/main" id="{71A139AA-D3CA-4FEC-98D6-2C495CD4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444" y="1042558"/>
            <a:ext cx="2913079" cy="179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2DBE1A-24DD-485D-ADFD-ACE75D529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3" y="3964344"/>
            <a:ext cx="4584936" cy="23178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CF46FF-383A-4851-8DAC-550438DE47CC}"/>
              </a:ext>
            </a:extLst>
          </p:cNvPr>
          <p:cNvSpPr/>
          <p:nvPr/>
        </p:nvSpPr>
        <p:spPr>
          <a:xfrm>
            <a:off x="1962950" y="6283732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err="1"/>
              <a:t>Dockerfile</a:t>
            </a:r>
            <a:endParaRPr lang="fr-FR" b="1" u="sng" dirty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7AA7E5B-EA13-49B0-9F71-2240E3E6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74" y="3786804"/>
            <a:ext cx="3504939" cy="274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0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9731" y="3373"/>
            <a:ext cx="1716009" cy="615655"/>
          </a:xfrm>
        </p:spPr>
        <p:txBody>
          <a:bodyPr/>
          <a:lstStyle/>
          <a:p>
            <a:r>
              <a:rPr lang="fr-FR" dirty="0"/>
              <a:t>Coding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18B27D3-0E2D-474D-B9C1-91E24B9F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05" y="2109788"/>
            <a:ext cx="29813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ysql">
            <a:extLst>
              <a:ext uri="{FF2B5EF4-FFF2-40B4-BE49-F238E27FC236}">
                <a16:creationId xmlns:a16="http://schemas.microsoft.com/office/drawing/2014/main" id="{84FCEEB2-95FE-4A82-A9C6-4A78696D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12" y="2445102"/>
            <a:ext cx="4162323" cy="21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9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319" y="3373"/>
            <a:ext cx="4553421" cy="615655"/>
          </a:xfrm>
        </p:spPr>
        <p:txBody>
          <a:bodyPr/>
          <a:lstStyle/>
          <a:p>
            <a:r>
              <a:rPr lang="fr-FR" dirty="0"/>
              <a:t>Docker command line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sp>
        <p:nvSpPr>
          <p:cNvPr id="6" name="Rectangle à coins arrondis 28">
            <a:extLst>
              <a:ext uri="{FF2B5EF4-FFF2-40B4-BE49-F238E27FC236}">
                <a16:creationId xmlns:a16="http://schemas.microsoft.com/office/drawing/2014/main" id="{2E50F2EF-565B-435E-B6D6-A34D7DF80501}"/>
              </a:ext>
            </a:extLst>
          </p:cNvPr>
          <p:cNvSpPr/>
          <p:nvPr/>
        </p:nvSpPr>
        <p:spPr>
          <a:xfrm>
            <a:off x="2300742" y="1918817"/>
            <a:ext cx="7293926" cy="4071888"/>
          </a:xfrm>
          <a:prstGeom prst="roundRect">
            <a:avLst>
              <a:gd name="adj" fmla="val 612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190">
            <a:extLst>
              <a:ext uri="{FF2B5EF4-FFF2-40B4-BE49-F238E27FC236}">
                <a16:creationId xmlns:a16="http://schemas.microsoft.com/office/drawing/2014/main" id="{38682BB3-06FA-4BEA-9FD1-D94270E1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770" y="1935090"/>
            <a:ext cx="8322234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5725" indent="-85725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Useful commands: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docker run [image-name]:[tag]</a:t>
            </a: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Run container based on his name and tag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docker run [image-name] –d –p 8080:8080 –e KEY=‘VALUE’</a:t>
            </a: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“-d” detached container from the main process</a:t>
            </a: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“-p” link container port with yours</a:t>
            </a: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“-e” add environment variable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docker run [image-name] –v /my/own/</a:t>
            </a:r>
            <a:r>
              <a:rPr lang="en-US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datadir</a:t>
            </a: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:/container/</a:t>
            </a:r>
            <a:r>
              <a:rPr lang="en-US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dir</a:t>
            </a: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“-v” link container 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docker exec -it [image-name] bash</a:t>
            </a:r>
          </a:p>
          <a:p>
            <a:pPr marL="1085850" lvl="6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Enter in running container using the bash </a:t>
            </a:r>
            <a:r>
              <a:rPr 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processus</a:t>
            </a:r>
            <a:endParaRPr lang="en-US" sz="12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  <a:p>
            <a:pPr marL="0" lvl="4">
              <a:lnSpc>
                <a:spcPct val="150000"/>
              </a:lnSpc>
              <a:buSzPct val="100000"/>
              <a:defRPr/>
            </a:pP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1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7075C8-18C5-439F-9839-C602E3FC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319" y="3373"/>
            <a:ext cx="4553421" cy="615655"/>
          </a:xfrm>
        </p:spPr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FA398-9ED9-4D7B-A50F-7609B090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EAA5-56A9-5842-9CF3-EE8D9AE0392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573AFE-1536-4785-B3DE-926EE30832F2}"/>
              </a:ext>
            </a:extLst>
          </p:cNvPr>
          <p:cNvSpPr txBox="1"/>
          <p:nvPr/>
        </p:nvSpPr>
        <p:spPr>
          <a:xfrm>
            <a:off x="8029677" y="651700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ISEP : Docker</a:t>
            </a:r>
          </a:p>
        </p:txBody>
      </p:sp>
      <p:sp>
        <p:nvSpPr>
          <p:cNvPr id="6" name="Rectangle à coins arrondis 28">
            <a:extLst>
              <a:ext uri="{FF2B5EF4-FFF2-40B4-BE49-F238E27FC236}">
                <a16:creationId xmlns:a16="http://schemas.microsoft.com/office/drawing/2014/main" id="{2E50F2EF-565B-435E-B6D6-A34D7DF80501}"/>
              </a:ext>
            </a:extLst>
          </p:cNvPr>
          <p:cNvSpPr/>
          <p:nvPr/>
        </p:nvSpPr>
        <p:spPr>
          <a:xfrm>
            <a:off x="2633251" y="4445886"/>
            <a:ext cx="7293926" cy="1247009"/>
          </a:xfrm>
          <a:prstGeom prst="roundRect">
            <a:avLst>
              <a:gd name="adj" fmla="val 612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190">
            <a:extLst>
              <a:ext uri="{FF2B5EF4-FFF2-40B4-BE49-F238E27FC236}">
                <a16:creationId xmlns:a16="http://schemas.microsoft.com/office/drawing/2014/main" id="{38682BB3-06FA-4BEA-9FD1-D94270E1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279" y="4462159"/>
            <a:ext cx="8252607" cy="124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5725" indent="-85725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1450" lvl="4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Useful commands:</a:t>
            </a:r>
          </a:p>
          <a:p>
            <a:pPr marL="628650" lvl="5" indent="-171450">
              <a:lnSpc>
                <a:spcPct val="150000"/>
              </a:lnSpc>
              <a:buSzPct val="100000"/>
              <a:buFont typeface="Wingdings" charset="2"/>
              <a:buChar char="ü"/>
              <a:defRPr/>
            </a:pP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</a:rPr>
              <a:t>docker-compose up -d </a:t>
            </a:r>
            <a:endParaRPr lang="en-US" sz="12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  <a:p>
            <a:pPr marL="0" lvl="4">
              <a:lnSpc>
                <a:spcPct val="150000"/>
              </a:lnSpc>
              <a:buSzPct val="100000"/>
              <a:defRPr/>
            </a:pPr>
            <a:endParaRPr lang="en-US" sz="1600" b="1" kern="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</a:endParaRPr>
          </a:p>
        </p:txBody>
      </p:sp>
      <p:pic>
        <p:nvPicPr>
          <p:cNvPr id="2050" name="Picture 2" descr="Image result for docker compose">
            <a:extLst>
              <a:ext uri="{FF2B5EF4-FFF2-40B4-BE49-F238E27FC236}">
                <a16:creationId xmlns:a16="http://schemas.microsoft.com/office/drawing/2014/main" id="{121EAF5B-59BB-45D8-9695-ED796073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5" y="1770582"/>
            <a:ext cx="3870268" cy="15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30908E-7A8D-4FE3-92B0-923C0E9A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42" y="1414566"/>
            <a:ext cx="3378374" cy="23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8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C98BDF4-DC12-4127-A609-63A66DD54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651" y="4384666"/>
            <a:ext cx="5332128" cy="491354"/>
          </a:xfrm>
        </p:spPr>
        <p:txBody>
          <a:bodyPr>
            <a:normAutofit fontScale="90000"/>
          </a:bodyPr>
          <a:lstStyle/>
          <a:p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That’s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it!</a:t>
            </a:r>
            <a:b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Have fun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5C5B-5167-4E90-8D79-50E4FEE825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0213" y="231775"/>
            <a:ext cx="331787" cy="334963"/>
          </a:xfrm>
        </p:spPr>
        <p:txBody>
          <a:bodyPr/>
          <a:lstStyle/>
          <a:p>
            <a:fld id="{8826EAA5-56A9-5842-9CF3-EE8D9AE03925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D6031B-736F-47EC-9FCF-11F4F635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5250"/>
            <a:ext cx="5969000" cy="5969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5E8009-F96D-4809-BE1C-220952D57295}"/>
              </a:ext>
            </a:extLst>
          </p:cNvPr>
          <p:cNvSpPr txBox="1"/>
          <p:nvPr/>
        </p:nvSpPr>
        <p:spPr>
          <a:xfrm>
            <a:off x="416229" y="614766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78C2D5-35A5-4D40-95E4-CEBE439F332D}"/>
              </a:ext>
            </a:extLst>
          </p:cNvPr>
          <p:cNvSpPr txBox="1"/>
          <p:nvPr/>
        </p:nvSpPr>
        <p:spPr>
          <a:xfrm>
            <a:off x="6997289" y="651700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ISEP </a:t>
            </a:r>
            <a:r>
              <a:rPr lang="fr-FR">
                <a:solidFill>
                  <a:schemeClr val="bg1"/>
                </a:solidFill>
              </a:rPr>
              <a:t>: Docker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05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ADLER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468</Words>
  <Application>Microsoft Office PowerPoint</Application>
  <PresentationFormat>Grand écran</PresentationFormat>
  <Paragraphs>103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Thème ADLERE</vt:lpstr>
      <vt:lpstr>Présentation PowerPoint</vt:lpstr>
      <vt:lpstr>Containers</vt:lpstr>
      <vt:lpstr>Containers vs VMs</vt:lpstr>
      <vt:lpstr>As a developer, why should I use Docker ? </vt:lpstr>
      <vt:lpstr>Docker naming and environment</vt:lpstr>
      <vt:lpstr>Coding</vt:lpstr>
      <vt:lpstr>Docker command line</vt:lpstr>
      <vt:lpstr>Docker Compose</vt:lpstr>
      <vt:lpstr>That’s finally it! Have fun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Florian TOREL</cp:lastModifiedBy>
  <cp:revision>142</cp:revision>
  <dcterms:created xsi:type="dcterms:W3CDTF">2017-10-09T08:01:10Z</dcterms:created>
  <dcterms:modified xsi:type="dcterms:W3CDTF">2019-10-06T18:08:12Z</dcterms:modified>
</cp:coreProperties>
</file>